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9" r:id="rId5"/>
    <p:sldId id="272" r:id="rId6"/>
    <p:sldId id="25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>
        <p:scale>
          <a:sx n="50" d="100"/>
          <a:sy n="50" d="100"/>
        </p:scale>
        <p:origin x="11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565150"/>
            <a:ext cx="1016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1311276"/>
            <a:ext cx="1016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277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91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219076"/>
            <a:ext cx="2908300" cy="5495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1" y="219076"/>
            <a:ext cx="8521700" cy="54959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85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0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02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3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86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6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85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83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3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212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32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76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7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26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1447800"/>
            <a:ext cx="47752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447800"/>
            <a:ext cx="47752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8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250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23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5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39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117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219076"/>
            <a:ext cx="11633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447800"/>
            <a:ext cx="975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2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3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7D07E5E-60C0-42C9-937F-472EF0574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161" y="3864904"/>
            <a:ext cx="4113562" cy="1643797"/>
          </a:xfrm>
        </p:spPr>
        <p:txBody>
          <a:bodyPr/>
          <a:lstStyle/>
          <a:p>
            <a:r>
              <a:rPr lang="en-US" dirty="0"/>
              <a:t>Dr. Bayad J. Mahmood</a:t>
            </a:r>
          </a:p>
          <a:p>
            <a:r>
              <a:rPr lang="en-US" dirty="0"/>
              <a:t>BDS, FKBMS</a:t>
            </a:r>
          </a:p>
          <a:p>
            <a:r>
              <a:rPr lang="en-US" dirty="0"/>
              <a:t>Maxillofacial surgeon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B03C9-6555-497E-A7B9-E7DBE8E17A6F}"/>
              </a:ext>
            </a:extLst>
          </p:cNvPr>
          <p:cNvSpPr/>
          <p:nvPr/>
        </p:nvSpPr>
        <p:spPr>
          <a:xfrm>
            <a:off x="19594" y="1618038"/>
            <a:ext cx="121724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Oral malignancy and premalignant lesion</a:t>
            </a:r>
          </a:p>
        </p:txBody>
      </p:sp>
    </p:spTree>
    <p:extLst>
      <p:ext uri="{BB962C8B-B14F-4D97-AF65-F5344CB8AC3E}">
        <p14:creationId xmlns:p14="http://schemas.microsoft.com/office/powerpoint/2010/main" val="322650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619493-A9BB-436B-827F-2ECDA1459DDB}"/>
              </a:ext>
            </a:extLst>
          </p:cNvPr>
          <p:cNvSpPr/>
          <p:nvPr/>
        </p:nvSpPr>
        <p:spPr>
          <a:xfrm>
            <a:off x="278783" y="394692"/>
            <a:ext cx="7638583" cy="635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Leukoplakia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Leukoplakia is plaque-like lesions affect the oral mucosa.</a:t>
            </a:r>
          </a:p>
          <a:p>
            <a:pPr algn="l">
              <a:lnSpc>
                <a:spcPct val="115000"/>
              </a:lnSpc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prevalence of leukoplakia varies from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0.2 to 4%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the risk factors are tobacco, alcohol and possibly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candidal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infection. </a:t>
            </a:r>
          </a:p>
          <a:p>
            <a:pPr algn="l">
              <a:lnSpc>
                <a:spcPct val="115000"/>
              </a:lnSpc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Leukoplakia can be classified into:</a:t>
            </a:r>
          </a:p>
          <a:p>
            <a:pPr algn="l">
              <a:lnSpc>
                <a:spcPct val="115000"/>
              </a:lnSpc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1. Homogeneous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leukoplakias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l">
              <a:lnSpc>
                <a:spcPct val="115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are plaque-like lesions with a uniform smooth or wrinkled surface; there is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risk of malignant transformation.</a:t>
            </a:r>
            <a:b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Non-homogeneous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leukoplakias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l">
              <a:lnSpc>
                <a:spcPct val="115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tend to be less circumscribed and show a greater range of appearances.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Verrucous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leukoplakia has a warty appearance and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speckled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leukoplakia has interspersed red areas.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951A9-6679-4A84-8CCF-C3DF80B05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543" y="853273"/>
            <a:ext cx="3804166" cy="2914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E90D7E-CC14-44D5-A0CA-C2E308EB3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95"/>
          <a:stretch/>
        </p:blipFill>
        <p:spPr>
          <a:xfrm>
            <a:off x="8309543" y="3914077"/>
            <a:ext cx="3804166" cy="27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DAA05-1556-4D05-AB55-2240EC389C41}"/>
              </a:ext>
            </a:extLst>
          </p:cNvPr>
          <p:cNvSpPr/>
          <p:nvPr/>
        </p:nvSpPr>
        <p:spPr>
          <a:xfrm>
            <a:off x="271346" y="354740"/>
            <a:ext cx="7021552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Erythroplakia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Erythroplakia has been defined as a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bright-red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change on the oral mucosa that cannot be characterized as any other definable lesion.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There is a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high risk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of malignant transformation in these lesions. 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Histopathologically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erythroplakia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tends to show dysplasia like marked nuclear and cellular pleomorphism and minimal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keratinisation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Carcinoma in situ is often seen also.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83F77-A1EE-446B-9181-A5EBB57B7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8" b="4711"/>
          <a:stretch/>
        </p:blipFill>
        <p:spPr>
          <a:xfrm>
            <a:off x="7748406" y="2062976"/>
            <a:ext cx="4356708" cy="313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8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3AAB7-6AF0-4F3D-88CC-BD1331D0CF6F}"/>
              </a:ext>
            </a:extLst>
          </p:cNvPr>
          <p:cNvSpPr/>
          <p:nvPr/>
        </p:nvSpPr>
        <p:spPr>
          <a:xfrm>
            <a:off x="449763" y="1060625"/>
            <a:ext cx="11169807" cy="487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Factors that increase the rate of malignant transformation: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Female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sex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Size: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Extensive or spreading lesions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Location or site: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Lesions in the floor of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mouth, retromolar area and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posteriolateral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surface of the tongue.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Color and appearance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: Red, speckled, verrucous or nodular appearance.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Duration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of the diseases.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General condition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of the patient.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Habits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like smoking.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9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2D41CA-C04F-427C-B638-578C48EF0E77}"/>
              </a:ext>
            </a:extLst>
          </p:cNvPr>
          <p:cNvSpPr/>
          <p:nvPr/>
        </p:nvSpPr>
        <p:spPr>
          <a:xfrm>
            <a:off x="617033" y="506223"/>
            <a:ext cx="10344615" cy="5296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Management should include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Detail history and clinical examination.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Intervention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stop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tobacco habit and limit alcohol intake.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Treat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anemia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 and other hematological diseases.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Treatment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of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candidal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infection if present.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Biopsy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to confirm the diagnosis and degree of dysplasia.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Treatment of the general condition of the patient.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Generally the treatment of such lesions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depends on 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The degree of dysplasia </a:t>
            </a:r>
            <a:endParaRPr lang="en-US" sz="2000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lphaLcPeriod"/>
            </a:pPr>
            <a:r>
              <a:rPr lang="en-US" sz="24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The size of the lesions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819150">
              <a:lnSpc>
                <a:spcPct val="115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638A55-BE0E-4420-B2BB-D69FA5A9F971}"/>
              </a:ext>
            </a:extLst>
          </p:cNvPr>
          <p:cNvSpPr/>
          <p:nvPr/>
        </p:nvSpPr>
        <p:spPr>
          <a:xfrm>
            <a:off x="605881" y="1053152"/>
            <a:ext cx="7579114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treatment options of these lesions are:</a:t>
            </a:r>
          </a:p>
          <a:p>
            <a:pPr marL="514350" indent="-514350">
              <a:lnSpc>
                <a:spcPct val="115000"/>
              </a:lnSpc>
              <a:buFont typeface="+mj-lt"/>
              <a:buAutoNum type="arabicPeriod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indent="-4572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Surgical excision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914400" lvl="1" indent="-4572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Laser excision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914400" lvl="1" indent="-4572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Cortisone treatment.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914400" lvl="1" indent="-4572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Chemotherapy and cytotoxic drugs.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914400" lvl="1" indent="-4572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Retinoids and vitamins.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914400" lvl="1" indent="-457200" algn="l">
              <a:lnSpc>
                <a:spcPct val="115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Regular review and follow up.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rtl="1">
              <a:lnSpc>
                <a:spcPct val="115000"/>
              </a:lnSpc>
            </a:pP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lnSpc>
                <a:spcPct val="115000"/>
              </a:lnSpc>
            </a:pP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3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8B601F-4310-4F83-B65E-8F90A84D6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747"/>
          <a:stretch/>
        </p:blipFill>
        <p:spPr>
          <a:xfrm>
            <a:off x="526795" y="2102934"/>
            <a:ext cx="11364074" cy="2859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8750FB-4005-4359-8F77-46258B0C6005}"/>
              </a:ext>
            </a:extLst>
          </p:cNvPr>
          <p:cNvSpPr/>
          <p:nvPr/>
        </p:nvSpPr>
        <p:spPr>
          <a:xfrm>
            <a:off x="365722" y="733749"/>
            <a:ext cx="4176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Surgical excision </a:t>
            </a:r>
          </a:p>
        </p:txBody>
      </p:sp>
    </p:spTree>
    <p:extLst>
      <p:ext uri="{BB962C8B-B14F-4D97-AF65-F5344CB8AC3E}">
        <p14:creationId xmlns:p14="http://schemas.microsoft.com/office/powerpoint/2010/main" val="87750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3A43-8BBD-4107-82B3-A6FDD1D8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53" y="526973"/>
            <a:ext cx="11633200" cy="715963"/>
          </a:xfrm>
        </p:spPr>
        <p:txBody>
          <a:bodyPr/>
          <a:lstStyle/>
          <a:p>
            <a:r>
              <a:rPr lang="en-US" dirty="0"/>
              <a:t>Laser excision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EFA68-5AC1-48BA-B594-111D1C524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95" y="1646236"/>
            <a:ext cx="8363415" cy="49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21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2DAD38-026D-4B30-8B94-0D22BA0BF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663" y="927719"/>
            <a:ext cx="7116337" cy="59302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D6DF7F-C1A1-4615-BF6C-EA5E4F8CD78E}"/>
              </a:ext>
            </a:extLst>
          </p:cNvPr>
          <p:cNvSpPr/>
          <p:nvPr/>
        </p:nvSpPr>
        <p:spPr>
          <a:xfrm>
            <a:off x="-7780" y="1419727"/>
            <a:ext cx="4826962" cy="675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l">
              <a:lnSpc>
                <a:spcPct val="115000"/>
              </a:lnSpc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Cortisone treatment.</a:t>
            </a:r>
          </a:p>
        </p:txBody>
      </p:sp>
    </p:spTree>
    <p:extLst>
      <p:ext uri="{BB962C8B-B14F-4D97-AF65-F5344CB8AC3E}">
        <p14:creationId xmlns:p14="http://schemas.microsoft.com/office/powerpoint/2010/main" val="117689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155D-04F0-4012-ACB1-84414EF9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430950"/>
            <a:ext cx="11633200" cy="7159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Premalignant conditions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AB74C-C956-41FC-93A1-85310A463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474517"/>
            <a:ext cx="9265424" cy="478131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51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en-US" sz="5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9600" dirty="0">
                <a:solidFill>
                  <a:srgbClr val="002060"/>
                </a:solidFill>
                <a:ea typeface="Times New Roman" panose="02020603050405020304" pitchFamily="18" charset="0"/>
              </a:rPr>
              <a:t>Premalignant conditions are a group of disorders associated with an increase in risk of developing oral carcinoma.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These conditions cause </a:t>
            </a:r>
            <a:r>
              <a:rPr lang="en-US" sz="9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epithelial atrophy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, which make it susceptible to carcinogens. </a:t>
            </a: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Atrophic epithelium has </a:t>
            </a:r>
            <a:r>
              <a:rPr lang="en-US" sz="9600" dirty="0">
                <a:solidFill>
                  <a:srgbClr val="FFFF00"/>
                </a:solidFill>
                <a:ea typeface="Times New Roman" panose="02020603050405020304" pitchFamily="18" charset="0"/>
              </a:rPr>
              <a:t>altered cell turn turnover 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rates and this is likely increase risk factors for developing </a:t>
            </a:r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oral cancer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9600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These conditions include:</a:t>
            </a:r>
          </a:p>
          <a:p>
            <a:pPr marL="28575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Submucous fibrosis</a:t>
            </a:r>
          </a:p>
          <a:p>
            <a:pPr marL="28575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Sideropenic dysphagia </a:t>
            </a:r>
          </a:p>
          <a:p>
            <a:pPr marL="28575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Atrophic lichen planus</a:t>
            </a:r>
          </a:p>
          <a:p>
            <a:pPr marL="285750" indent="-514350" algn="just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Chronic candidiasis 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DE235-50ED-4364-BC08-84E1B94AA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01" t="36467" r="10486" b="24074"/>
          <a:stretch/>
        </p:blipFill>
        <p:spPr>
          <a:xfrm>
            <a:off x="8240749" y="4110500"/>
            <a:ext cx="3919054" cy="27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4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64850-E2C6-4FD3-A377-87391796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61" y="676276"/>
            <a:ext cx="11633200" cy="7159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Submucous fibrosis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832FB-9B7E-4EFE-A241-251C126D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61" y="1881380"/>
            <a:ext cx="6796978" cy="4374453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Oral submucous fibrosis is related to using paan, which is a leaf quid containing areca nut usually in Indian and Southeast Asia.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leaf is held in the mouth for long periods so a fibrous bands may develop in the buccal mucosa and palate. </a:t>
            </a:r>
          </a:p>
          <a:p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Mouth opening becomes restricted and swallowing may be difficult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risk of developing oral carcinoma has been estimated at around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5%.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13D7F-4EB5-4969-8E45-13443A2B0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162" y="676276"/>
            <a:ext cx="4214899" cy="2790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5DB2F9-6631-4036-9AC9-C17CE6B63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286" y="3733664"/>
            <a:ext cx="4167714" cy="31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5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3D84-37A7-4918-81B0-FF8986B6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CFCE-FEDF-401D-A040-7E989E0B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9FCF8-5795-4925-8952-4C3E619C3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79" y="397145"/>
            <a:ext cx="7301144" cy="61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6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D0AA-B5D8-4990-AA27-E89FE870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61" y="709730"/>
            <a:ext cx="5904880" cy="715963"/>
          </a:xfrm>
        </p:spPr>
        <p:txBody>
          <a:bodyPr>
            <a:normAutofit fontScale="90000"/>
          </a:bodyPr>
          <a:lstStyle/>
          <a:p>
            <a:pPr rtl="1"/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Sideropenic dysphagia</a:t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A8D15-CCBC-400A-B5C9-F57F47463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60" y="1937138"/>
            <a:ext cx="7644471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number of conditions can result in </a:t>
            </a:r>
            <a:r>
              <a:rPr lang="en-US" dirty="0">
                <a:solidFill>
                  <a:srgbClr val="002060"/>
                </a:solidFill>
              </a:rPr>
              <a:t>difficulty in swallowing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associated with primary iron-deficiency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anaemia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iron deficiency results in generalized mucosal atrophy as iron is an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growth requirement for the oral epithelium. </a:t>
            </a:r>
          </a:p>
          <a:p>
            <a:pPr algn="just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Difficulty in swallowing is due to formation of a post cricoid fold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oesophageal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known as the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Patterson-Kelly-Brown or Plummer-Vinson syndrome.</a:t>
            </a:r>
          </a:p>
          <a:p>
            <a:pPr algn="just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 may develop in the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oesophagus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less commonly in the oral cavity.</a:t>
            </a:r>
          </a:p>
        </p:txBody>
      </p:sp>
      <p:pic>
        <p:nvPicPr>
          <p:cNvPr id="2050" name="Picture 2" descr="http://www.endoatlas.com/jpeg/es_ge_58.jpg">
            <a:extLst>
              <a:ext uri="{FF2B5EF4-FFF2-40B4-BE49-F238E27FC236}">
                <a16:creationId xmlns:a16="http://schemas.microsoft.com/office/drawing/2014/main" id="{8A439D78-F29E-4182-B1AD-735978E00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878" y="2145912"/>
            <a:ext cx="3463151" cy="34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6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17A12-EE3A-4535-9A5F-A99190E1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57646-9EBE-4368-BC6A-27278D815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A0753-FB25-48B4-B813-1C90D30E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1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9FC850-B827-4F75-A453-C2B480EC5870}"/>
              </a:ext>
            </a:extLst>
          </p:cNvPr>
          <p:cNvSpPr/>
          <p:nvPr/>
        </p:nvSpPr>
        <p:spPr>
          <a:xfrm>
            <a:off x="150232" y="244395"/>
            <a:ext cx="7355468" cy="946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Atrophic lichen planus</a:t>
            </a:r>
            <a:endParaRPr lang="en-US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Oral lichen planus, characterized by red areas of mucosal thinning and erosions atrophic areas are red areas of mucosal thinning and often combined with striae.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The diagnosis of lichen planus can usually be made on the history, the appearance of the lesions and their distribution.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The risk of and possible frequency of malignant change in lichen planus has been reported to be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1–4%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of after 10 years.</a:t>
            </a:r>
          </a:p>
          <a:p>
            <a:pPr marL="342900" indent="-3429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FFFF00"/>
                </a:solidFill>
              </a:rPr>
              <a:t>Management: </a:t>
            </a:r>
            <a:r>
              <a:rPr lang="en-US" dirty="0">
                <a:solidFill>
                  <a:schemeClr val="bg1"/>
                </a:solidFill>
              </a:rPr>
              <a:t>Topical application of potent anti-</a:t>
            </a:r>
            <a:r>
              <a:rPr lang="en-US" dirty="0" err="1">
                <a:solidFill>
                  <a:schemeClr val="bg1"/>
                </a:solidFill>
              </a:rPr>
              <a:t>infl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ammatory</a:t>
            </a:r>
            <a:r>
              <a:rPr lang="en-US" dirty="0">
                <a:solidFill>
                  <a:schemeClr val="bg1"/>
                </a:solidFill>
              </a:rPr>
              <a:t> corticosteroids (Triamcinolone), if not effective systemic steroids or Surgical excision will be planned.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D3544-C6AC-4639-958E-FD089F1B0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0"/>
            <a:ext cx="4457700" cy="3028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43556E-6866-4F88-97F1-91C6B197A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3025086"/>
            <a:ext cx="4491091" cy="38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5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060DD4-F740-4813-B27E-B038443B183A}"/>
              </a:ext>
            </a:extLst>
          </p:cNvPr>
          <p:cNvSpPr/>
          <p:nvPr/>
        </p:nvSpPr>
        <p:spPr>
          <a:xfrm>
            <a:off x="483220" y="850231"/>
            <a:ext cx="7880195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Chronic candidiasis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The presentation of Candida may include symptoms of </a:t>
            </a:r>
            <a:r>
              <a:rPr lang="en-US" sz="2000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burning, sensitivity, altered taste, and altered smell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. If it involves the pharynx or esophagus, dysphagia may be present. </a:t>
            </a:r>
          </a:p>
          <a:p>
            <a:pPr algn="just">
              <a:lnSpc>
                <a:spcPct val="115000"/>
              </a:lnSpc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Many factors may cause candidiasis including:</a:t>
            </a:r>
            <a:endParaRPr lang="en-US" sz="2000" dirty="0">
              <a:solidFill>
                <a:srgbClr val="002060"/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 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Local factors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: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xerostomia, chronic topical steroids, dentures, and  smoking.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Systemic factors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: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antibiotics, systemic steroids, diabetes, hormonal changes,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anaemia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, and immune diseases.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  <p:pic>
        <p:nvPicPr>
          <p:cNvPr id="3074" name="Picture 2" descr="Image result for Chronic candidiasis">
            <a:extLst>
              <a:ext uri="{FF2B5EF4-FFF2-40B4-BE49-F238E27FC236}">
                <a16:creationId xmlns:a16="http://schemas.microsoft.com/office/drawing/2014/main" id="{852DFBCE-8ED8-4E71-BCFC-10CBA074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834" y="961743"/>
            <a:ext cx="3444783" cy="272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DE38E-667F-4C54-A488-66A32A5D3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834" y="3806001"/>
            <a:ext cx="3444783" cy="29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6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02F45-F6B0-4DE8-98F6-BA08AF569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731837"/>
            <a:ext cx="11633200" cy="715963"/>
          </a:xfrm>
        </p:spPr>
        <p:txBody>
          <a:bodyPr/>
          <a:lstStyle/>
          <a:p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Premalignant lesions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1D730-1027-440A-938F-201BF115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31" y="1893849"/>
            <a:ext cx="11075639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Premalignant lesions of the oral mucosa are areas of morphologically altered tissue in which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can arise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Like the following: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Leukoplakia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Erythroplakia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Erosive lichen planus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0295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Maxillofacial Surgery Department</Template>
  <TotalTime>202</TotalTime>
  <Words>512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Microsoft Sans Serif</vt:lpstr>
      <vt:lpstr>Segoe UI Semibold</vt:lpstr>
      <vt:lpstr>Times New Roman</vt:lpstr>
      <vt:lpstr>powerpoint-template-24</vt:lpstr>
      <vt:lpstr>Office Theme</vt:lpstr>
      <vt:lpstr>PowerPoint Presentation</vt:lpstr>
      <vt:lpstr>Premalignant conditions </vt:lpstr>
      <vt:lpstr>Submucous fibrosis</vt:lpstr>
      <vt:lpstr>PowerPoint Presentation</vt:lpstr>
      <vt:lpstr>   Sideropenic dysphagia </vt:lpstr>
      <vt:lpstr>PowerPoint Presentation</vt:lpstr>
      <vt:lpstr>PowerPoint Presentation</vt:lpstr>
      <vt:lpstr>PowerPoint Presentation</vt:lpstr>
      <vt:lpstr>Premalignant lesions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Laser excision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malignancy and premalignant lesion</dc:title>
  <dc:creator>bayad Jaza</dc:creator>
  <cp:lastModifiedBy>bayad Jaza</cp:lastModifiedBy>
  <cp:revision>45</cp:revision>
  <dcterms:created xsi:type="dcterms:W3CDTF">2017-11-13T16:32:10Z</dcterms:created>
  <dcterms:modified xsi:type="dcterms:W3CDTF">2018-10-08T20:14:43Z</dcterms:modified>
</cp:coreProperties>
</file>