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1" r:id="rId19"/>
    <p:sldId id="280" r:id="rId20"/>
    <p:sldId id="272" r:id="rId21"/>
    <p:sldId id="282" r:id="rId22"/>
    <p:sldId id="273" r:id="rId23"/>
    <p:sldId id="276" r:id="rId24"/>
    <p:sldId id="277" r:id="rId25"/>
    <p:sldId id="274" r:id="rId26"/>
    <p:sldId id="278" r:id="rId27"/>
    <p:sldId id="279" r:id="rId28"/>
    <p:sldId id="27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0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29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2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03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3186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28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01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2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10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BA40-B32C-4519-B046-50BE19D82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5EFA8-B93E-4CAB-9317-3FE337636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CC60F-8901-447D-AACE-406216669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7952B-8961-444C-90B4-C98487A5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32B82-5C50-4EF0-B9BD-DF4D1F151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87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BDCA-67EF-4B9D-B215-55C8D186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AA854-282D-4B90-A751-53BECA8FA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D29B4-7021-43D7-9EB3-929A0107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CC517-B000-4165-B345-04632B3E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D4106-EA70-4AF3-8EB0-88709F16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0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87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A80B-1003-49A4-B6CB-BE70BC952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C978D-D093-4A58-8410-7FFF81D63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56614-6971-49D5-B9F5-2A14A716F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1DF2B-0917-4145-A02E-32A5F94E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C16DC-B145-4D2C-90BF-A1ADB3336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88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E81C-38E9-4A59-8BCE-087F926F7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A1AF5-27E1-40DF-B3FF-91F03D462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27E68-F5ED-47F9-B330-FC867583E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9C664-DEC3-4ACB-A9ED-8A73C303A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E0412-611E-481D-AA6B-2B709D759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1B71-148A-476E-B197-B820A3259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70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BC92-7031-472E-82D8-CDEE34919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A621D-39DA-45A5-9381-CC29EC9B1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7016A-0850-4B89-89B8-88F62502A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2E497-29A4-46A9-AFAF-AE768C82E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72991-E352-451B-8560-9DF0BAEF7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525536-58AD-42B2-A149-F3409F670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B08A0-A928-4D2D-A664-C0FAFFEC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5777EA-5AF3-4AE0-8AB5-FEC5B1A6B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75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AF404-39D2-4D60-8F2B-FEB51A7F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DF0000-D259-43E4-A026-50A85CEAF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B4175-63A0-47E3-9853-A9D5A6A7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23278-D8CA-43A6-8D16-22148F2E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69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BA4100-64AB-4D3F-9FCA-FDD7CF582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53B49B-3EFC-4148-B97B-9C666B519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B0E0F-177C-4796-A993-07F88B24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16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40E1-F49A-4FAD-9488-4502A1DFA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6AF-6B73-4ECA-8C9C-4A099FE5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426D7-0DDA-460B-8195-49A21815F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3AC1C-883C-48A6-9B4C-2D8C1888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9BAC5-5E87-4410-9D10-BEE2E45F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46D09-75B1-4BD4-9579-4E252BDB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81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BBDAB-61E0-4498-A86A-7A9C2402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2C6C20-123B-4EA1-A955-19605FF19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BE2F4-1E59-4975-B070-9033FA494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C792C-6ACB-411B-88DD-71DCE7899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9E584-51F8-499F-A498-86AA93F03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E7291-207E-4C1E-85C5-A5C9D44E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33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70DF-E9B1-408D-8037-882A83C7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A6155-B671-4F23-BE41-EC054864D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03EB3-65D2-49F8-877D-26F32D3A4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CBB10-87CD-4973-BEF5-B2B7C0A54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8FD9F-A8BB-4FA0-B496-7D96818E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93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2101B0-841F-46CB-BEDB-053A86511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33E6A9-4BD5-4ADF-8D7E-028D2C733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8CCB9-F54E-4061-9906-D5873DC3A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AA4FD-EDFC-43AA-A42C-CE2B73C8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2718E-84EB-4944-BF93-8E5BCF024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0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94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2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2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93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51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4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302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333BB2-E456-4618-8DD6-801732D8F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1256C-5449-4711-BB96-AA979B9CF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88F20-64F9-4914-91DF-776605199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EB99-8A02-48A7-8859-21A9F6269CF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FB57A-634B-46AB-A920-1008C26E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C9854-726C-4637-9FF7-8E56F3AEF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A367-FD9C-4312-8F40-57C2E4CD4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8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59D1-3AB5-4600-A17A-42B998DEB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SKIN DISEASES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9C3B3-433F-490E-8A77-F72B3A2666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Dr.Bayad J. Mahmood</a:t>
            </a:r>
          </a:p>
          <a:p>
            <a:r>
              <a:rPr lang="en-US" dirty="0"/>
              <a:t>Board certified maxillofacial surgeon</a:t>
            </a:r>
          </a:p>
        </p:txBody>
      </p:sp>
    </p:spTree>
    <p:extLst>
      <p:ext uri="{BB962C8B-B14F-4D97-AF65-F5344CB8AC3E}">
        <p14:creationId xmlns:p14="http://schemas.microsoft.com/office/powerpoint/2010/main" val="4214474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E534-9883-4D42-BCB9-749A53370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55" y="937083"/>
            <a:ext cx="10353762" cy="97045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FFF00"/>
                </a:solidFill>
                <a:effectLst/>
              </a:rPr>
              <a:t>Clinical features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5F5AD-FA0A-4654-A804-5D4A106EA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602" y="2375044"/>
            <a:ext cx="7573499" cy="3645746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effectLst/>
              </a:rPr>
              <a:t>Psoriasis causes </a:t>
            </a:r>
            <a:r>
              <a:rPr lang="en-US" sz="2600" dirty="0">
                <a:solidFill>
                  <a:srgbClr val="FFFF00"/>
                </a:solidFill>
                <a:effectLst/>
              </a:rPr>
              <a:t>thick pruritic erythematous plaques </a:t>
            </a:r>
            <a:r>
              <a:rPr lang="en-US" sz="2600" dirty="0">
                <a:effectLst/>
              </a:rPr>
              <a:t>covered with silvery scales predominantly on scalp, elbows and knees, lower back, face, palms, and soles of feet, and ‘</a:t>
            </a:r>
            <a:r>
              <a:rPr lang="en-US" sz="2600" dirty="0" err="1">
                <a:effectLst/>
              </a:rPr>
              <a:t>ice-pick</a:t>
            </a:r>
            <a:r>
              <a:rPr lang="en-US" sz="2600" dirty="0">
                <a:effectLst/>
              </a:rPr>
              <a:t>’ pitting or onycholysis of fingernails and toenails. </a:t>
            </a:r>
          </a:p>
          <a:p>
            <a:endParaRPr lang="en-US" sz="2600" dirty="0">
              <a:effectLst/>
            </a:endParaRPr>
          </a:p>
          <a:p>
            <a:r>
              <a:rPr lang="en-US" sz="2600" dirty="0">
                <a:effectLst/>
              </a:rPr>
              <a:t>About 15% have joint inflammation (psoriatic arthropathy).</a:t>
            </a:r>
            <a:br>
              <a:rPr lang="en-US" sz="2800" dirty="0">
                <a:effectLst/>
              </a:rPr>
            </a:br>
            <a:br>
              <a:rPr lang="en-US" sz="2800" dirty="0">
                <a:effectLst/>
              </a:rPr>
            </a:b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5C14B-351A-4038-B068-1DEAE3900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71" y="1422308"/>
            <a:ext cx="3590243" cy="433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3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D6C4-C46D-4315-B3FC-CB7654A02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/>
              </a:rPr>
              <a:t>General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1DE32-A31A-436A-B2F7-2AB1775F4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910578"/>
            <a:ext cx="7529561" cy="3860829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Treatment of psoriasis initially is with topical agents – corticosteroids, vitamin D3, vitamin A analogues (retinoids), coal tar or anthralin. Failing this, light (phototherapy) is used.</a:t>
            </a:r>
          </a:p>
          <a:p>
            <a:r>
              <a:rPr lang="en-US" dirty="0">
                <a:effectLst/>
              </a:rPr>
              <a:t>Sunlight often helps but more controlled artificial light treatment may be used in mild psoriasis (ultraviolet B phototherapy), or psoralen and ultraviolet A (PUVA) therapy in more severe or extensive psoriasis.</a:t>
            </a:r>
          </a:p>
          <a:p>
            <a:r>
              <a:rPr lang="en-US" dirty="0">
                <a:effectLst/>
              </a:rPr>
              <a:t>Severe cases of psoriasis may need systemic treatment with methotrexate, ciclosporin or retinoids.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699C3-241C-4CED-B987-44112FD2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392" y="2148815"/>
            <a:ext cx="3694849" cy="27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4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E776-67D7-4985-B6DD-A9A141CE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/>
              </a:rPr>
              <a:t>Dental aspects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95225-2C4A-4F18-876A-12562E178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>
                <a:effectLst/>
              </a:rPr>
              <a:t>Local </a:t>
            </a:r>
            <a:r>
              <a:rPr lang="en-US" sz="2800" dirty="0" err="1">
                <a:effectLst/>
              </a:rPr>
              <a:t>anaesthesia</a:t>
            </a:r>
            <a:r>
              <a:rPr lang="en-US" sz="2800" dirty="0">
                <a:effectLst/>
              </a:rPr>
              <a:t> (LA) is safe. Conscious sedation can be given if required.</a:t>
            </a:r>
          </a:p>
          <a:p>
            <a:r>
              <a:rPr lang="en-US" sz="2800" dirty="0">
                <a:effectLst/>
              </a:rPr>
              <a:t>Oral lesions such as white or reddish mucosal plaques are rare. </a:t>
            </a:r>
          </a:p>
          <a:p>
            <a:r>
              <a:rPr lang="en-US" sz="2800" dirty="0">
                <a:effectLst/>
              </a:rPr>
              <a:t>There may be a higher prevalence of </a:t>
            </a:r>
            <a:r>
              <a:rPr lang="en-US" sz="2800" dirty="0">
                <a:solidFill>
                  <a:srgbClr val="FFFF00"/>
                </a:solidFill>
                <a:effectLst/>
              </a:rPr>
              <a:t>erythema </a:t>
            </a:r>
            <a:r>
              <a:rPr lang="en-US" sz="2800" dirty="0" err="1">
                <a:solidFill>
                  <a:srgbClr val="FFFF00"/>
                </a:solidFill>
                <a:effectLst/>
              </a:rPr>
              <a:t>migrans</a:t>
            </a:r>
            <a:r>
              <a:rPr lang="en-US" sz="2800" dirty="0">
                <a:solidFill>
                  <a:srgbClr val="FFFF00"/>
                </a:solidFill>
                <a:effectLst/>
              </a:rPr>
              <a:t> </a:t>
            </a:r>
            <a:r>
              <a:rPr lang="en-US" sz="2800" dirty="0">
                <a:effectLst/>
              </a:rPr>
              <a:t>and </a:t>
            </a:r>
            <a:r>
              <a:rPr lang="en-US" sz="2800" dirty="0">
                <a:solidFill>
                  <a:srgbClr val="FFFF00"/>
                </a:solidFill>
                <a:effectLst/>
              </a:rPr>
              <a:t>fissured tongue</a:t>
            </a:r>
            <a:r>
              <a:rPr lang="en-US" sz="2800" dirty="0">
                <a:effectLst/>
              </a:rPr>
              <a:t>, particularly in pustular psoriasis. </a:t>
            </a:r>
          </a:p>
          <a:p>
            <a:r>
              <a:rPr lang="en-US" sz="2800" dirty="0">
                <a:effectLst/>
              </a:rPr>
              <a:t>The </a:t>
            </a:r>
            <a:r>
              <a:rPr lang="en-US" sz="2800" dirty="0">
                <a:solidFill>
                  <a:srgbClr val="FFFF00"/>
                </a:solidFill>
                <a:effectLst/>
              </a:rPr>
              <a:t>temporomandibular joint </a:t>
            </a:r>
            <a:r>
              <a:rPr lang="en-US" sz="2800" dirty="0">
                <a:effectLst/>
              </a:rPr>
              <a:t>is involved in up to 60% of patients with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</a:rPr>
              <a:t>psoriatic arthropathy.</a:t>
            </a:r>
          </a:p>
          <a:p>
            <a:r>
              <a:rPr lang="en-US" sz="2800" dirty="0">
                <a:solidFill>
                  <a:srgbClr val="FFFF00"/>
                </a:solidFill>
                <a:effectLst/>
              </a:rPr>
              <a:t>Oral complications </a:t>
            </a:r>
            <a:r>
              <a:rPr lang="en-US" sz="2800" dirty="0">
                <a:effectLst/>
              </a:rPr>
              <a:t>of the treatment of psoriasis, such as gingival swelling from ciclosporin, or ulceration from methotrexate, may be seen.</a:t>
            </a:r>
            <a:br>
              <a:rPr lang="en-US" sz="2800" dirty="0">
                <a:effectLst/>
              </a:rPr>
            </a:br>
            <a:br>
              <a:rPr lang="en-US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064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06F6A-7259-4407-8BE3-55DAD985A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SKIN CANCER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7D131E-3509-4B84-80C5-BC98D17EE4F6}"/>
              </a:ext>
            </a:extLst>
          </p:cNvPr>
          <p:cNvSpPr/>
          <p:nvPr/>
        </p:nvSpPr>
        <p:spPr>
          <a:xfrm>
            <a:off x="913795" y="2413061"/>
            <a:ext cx="90382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The three major types of skin cancer, all on the increase, are: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Basal cell carcinoma (BCC; rodent ulcer)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Squamous cell carcinoma (SCC)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Melanoma.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Nearly half of all men over </a:t>
            </a:r>
            <a:r>
              <a:rPr lang="en-US" dirty="0">
                <a:solidFill>
                  <a:srgbClr val="00B0F0"/>
                </a:solidFill>
              </a:rPr>
              <a:t>65</a:t>
            </a:r>
            <a:r>
              <a:rPr lang="en-US" dirty="0"/>
              <a:t> years will develop a skin cancer.</a:t>
            </a:r>
          </a:p>
        </p:txBody>
      </p:sp>
    </p:spTree>
    <p:extLst>
      <p:ext uri="{BB962C8B-B14F-4D97-AF65-F5344CB8AC3E}">
        <p14:creationId xmlns:p14="http://schemas.microsoft.com/office/powerpoint/2010/main" val="4005173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57C851-9F94-4CA6-9F61-8BA70CC2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493" y="339310"/>
            <a:ext cx="8186515" cy="61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38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455B9-CCBA-4793-892C-E52B0878A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607945"/>
            <a:ext cx="10353762" cy="97045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B0F0"/>
                </a:solidFill>
                <a:effectLst/>
              </a:rPr>
              <a:t>Clinical features and management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77C494-DAA8-45DB-933F-D9AA0BEA87E3}"/>
              </a:ext>
            </a:extLst>
          </p:cNvPr>
          <p:cNvSpPr/>
          <p:nvPr/>
        </p:nvSpPr>
        <p:spPr>
          <a:xfrm>
            <a:off x="2122966" y="3356276"/>
            <a:ext cx="7988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Skin cancer develops mainly on areas of sun-exposed skin: the scalp, face, lips, ears, neck, chest, arms and hands, and on the legs in women. </a:t>
            </a:r>
          </a:p>
        </p:txBody>
      </p:sp>
    </p:spTree>
    <p:extLst>
      <p:ext uri="{BB962C8B-B14F-4D97-AF65-F5344CB8AC3E}">
        <p14:creationId xmlns:p14="http://schemas.microsoft.com/office/powerpoint/2010/main" val="3033342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709B9-5637-4851-B08F-A2B9378B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30" y="950169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Basal cell carcinoma (BCC; rodent ulcer)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40C8F-B391-4851-89E3-452822C85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86" y="2412934"/>
            <a:ext cx="7730475" cy="3009672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400" dirty="0">
                <a:effectLst/>
              </a:rPr>
              <a:t>BCC is superficial and highly treatable, especially if found early. It appears as a pearly or waxy lump on the face, ears or neck or a flat, flesh-</a:t>
            </a:r>
            <a:r>
              <a:rPr lang="en-US" sz="2400" dirty="0" err="1">
                <a:effectLst/>
              </a:rPr>
              <a:t>coloured</a:t>
            </a:r>
            <a:r>
              <a:rPr lang="en-US" sz="2400" dirty="0">
                <a:effectLst/>
              </a:rPr>
              <a:t> or brown scar like lesion on the chest or back, typically in persons after middle age, </a:t>
            </a:r>
            <a:r>
              <a:rPr lang="en-US" sz="2400" b="1" dirty="0">
                <a:solidFill>
                  <a:srgbClr val="FFFF00"/>
                </a:solidFill>
                <a:effectLst/>
              </a:rPr>
              <a:t>but responds to excision </a:t>
            </a:r>
            <a:r>
              <a:rPr lang="en-US" sz="2400" dirty="0">
                <a:solidFill>
                  <a:srgbClr val="FFFF00"/>
                </a:solidFill>
                <a:effectLst/>
              </a:rPr>
              <a:t>with safe margin.</a:t>
            </a:r>
            <a:r>
              <a:rPr lang="en-US" sz="2400" dirty="0">
                <a:effectLst/>
              </a:rPr>
              <a:t> </a:t>
            </a:r>
          </a:p>
          <a:p>
            <a:pPr algn="just"/>
            <a:r>
              <a:rPr lang="en-US" sz="2400" dirty="0">
                <a:effectLst/>
              </a:rPr>
              <a:t>In Gorlin syndrome, BCC can start to form in childhood.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EC003-FC48-4544-8379-FD6E3DFBA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910" y="1920619"/>
            <a:ext cx="3517697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71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54E96D-8F7E-4E9E-95B1-C95E54CF7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5" t="6532" r="2595" b="11313"/>
          <a:stretch/>
        </p:blipFill>
        <p:spPr>
          <a:xfrm>
            <a:off x="1306031" y="1105786"/>
            <a:ext cx="9324755" cy="50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50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145AE-C3EF-4AED-892D-14343584E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0" b="49457"/>
          <a:stretch/>
        </p:blipFill>
        <p:spPr>
          <a:xfrm>
            <a:off x="840083" y="2291317"/>
            <a:ext cx="5154613" cy="3466214"/>
          </a:xfrm>
          <a:prstGeom prst="rect">
            <a:avLst/>
          </a:prstGeom>
        </p:spPr>
      </p:pic>
      <p:pic>
        <p:nvPicPr>
          <p:cNvPr id="1026" name="Picture 2" descr="A 65-year-old man has a defect of the left nasal sidewall due to ...">
            <a:extLst>
              <a:ext uri="{FF2B5EF4-FFF2-40B4-BE49-F238E27FC236}">
                <a16:creationId xmlns:a16="http://schemas.microsoft.com/office/drawing/2014/main" id="{7AD60769-859D-441F-B867-263B4FBF9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3"/>
          <a:stretch/>
        </p:blipFill>
        <p:spPr bwMode="auto">
          <a:xfrm>
            <a:off x="6197306" y="2291317"/>
            <a:ext cx="5154613" cy="33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275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A77B-F1E3-4040-917A-4EE8507FC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27" y="413699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Squamous cell carcinoma (SCC)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6170D-1B7C-4675-8FE8-F5D04A14B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83" y="2476728"/>
            <a:ext cx="7060624" cy="303382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Squamous cell carcinoma is superficial, slow or rapidly growing.</a:t>
            </a:r>
          </a:p>
          <a:p>
            <a:r>
              <a:rPr lang="en-US" dirty="0">
                <a:effectLst/>
              </a:rPr>
              <a:t>It presents as a firm, red nodule on the face, lip, ears, neck, hands or arms or a flat lesion with a scaly, crusted surface on the face, ears, neck, hands or arms. </a:t>
            </a:r>
          </a:p>
          <a:p>
            <a:r>
              <a:rPr lang="en-US" dirty="0">
                <a:effectLst/>
              </a:rPr>
              <a:t>It usually responds to </a:t>
            </a:r>
            <a:r>
              <a:rPr lang="en-US" dirty="0">
                <a:solidFill>
                  <a:srgbClr val="FFFF00"/>
                </a:solidFill>
                <a:effectLst/>
              </a:rPr>
              <a:t>wide excision with safe margin.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CA843-6EFD-4BD9-B293-15557E5AC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125" y="1808480"/>
            <a:ext cx="3295650" cy="2185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92A77-FC04-4EA0-A155-A53829415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124" y="3993639"/>
            <a:ext cx="3295651" cy="22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1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C6932-A462-44FC-8B1E-FC21C5D8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9" y="56228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The common skin diseases are classified into: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C70F7-88BC-45E3-9DDF-533A4683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703" y="2297669"/>
            <a:ext cx="10515600" cy="153806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Benign skin diseases.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Malignant skin diseases (skin cancers).</a:t>
            </a:r>
          </a:p>
        </p:txBody>
      </p:sp>
    </p:spTree>
    <p:extLst>
      <p:ext uri="{BB962C8B-B14F-4D97-AF65-F5344CB8AC3E}">
        <p14:creationId xmlns:p14="http://schemas.microsoft.com/office/powerpoint/2010/main" val="1154676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55A686-703D-4A28-9A56-13035C07C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772" y="1513757"/>
            <a:ext cx="6403901" cy="4572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C6440-C702-406A-9469-F74A360243BF}"/>
              </a:ext>
            </a:extLst>
          </p:cNvPr>
          <p:cNvSpPr/>
          <p:nvPr/>
        </p:nvSpPr>
        <p:spPr>
          <a:xfrm>
            <a:off x="4111617" y="609301"/>
            <a:ext cx="3120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wide excision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7022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CE432-0C17-4958-891F-8F7DC8FFD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09" y="1112874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Melanoma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331EB-528B-4F42-98F9-10EBCB265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279" y="2386388"/>
            <a:ext cx="7889963" cy="3358738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Melanoma has the greatest potential to spread and is potentially fatal. </a:t>
            </a:r>
          </a:p>
          <a:p>
            <a:r>
              <a:rPr lang="en-US" dirty="0">
                <a:effectLst/>
              </a:rPr>
              <a:t>It typically appears as: a large brownish spot with darker speckles, anywhere; a simple mole anywhere that changes in </a:t>
            </a:r>
            <a:r>
              <a:rPr lang="en-US" dirty="0" err="1">
                <a:effectLst/>
              </a:rPr>
              <a:t>colour</a:t>
            </a:r>
            <a:r>
              <a:rPr lang="en-US" dirty="0">
                <a:effectLst/>
              </a:rPr>
              <a:t> or size or consistency, or that bleeds or exhibits new growth; (amelanotic melanoma). 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F231A2-4A97-4344-ADEE-0A84FC3A7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756" y="2554702"/>
            <a:ext cx="3545927" cy="26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6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4810B5-1558-4539-B732-B92C88260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57396"/>
            <a:ext cx="8357190" cy="52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42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B493A-EE3D-4244-AD9F-8C052E6DD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645"/>
            <a:ext cx="12192000" cy="610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67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8D9C7-EE5F-4583-AF2B-A406DB097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69" y="1287651"/>
            <a:ext cx="6442418" cy="517252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ffectLst/>
              </a:rPr>
              <a:t>Malignant melanomas can also form in the retina or rarely, even in areas protected from sunlight such as the mouth.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r>
              <a:rPr lang="en-US" dirty="0">
                <a:effectLst/>
              </a:rPr>
              <a:t>Treatment of melanoma is usually excision, and if the tumour is superficial (Breslow depth &lt; 1.5 mm) the prognosis is excellent at 90% 5-year survival. 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The prognosis of malignant melanoma is usually poor as a consequence of late diagnosis and rapid spread: survival averages only 2 years.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Dental aspects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Dentists are a risk group for skin cancers (from excess vocational sun exposure!).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2DAD0-E689-4136-92A8-4F6D24312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541" y="1762665"/>
            <a:ext cx="4757190" cy="3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78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536D6A-078D-4EDE-BCEE-D6A3DF968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966" y="371655"/>
            <a:ext cx="7114068" cy="582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40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CFAFD-100E-4F92-A82B-02EA9160D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2F626-74EE-4FB4-A197-18CAA7195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12162792" cy="63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69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CCBEB-9AE2-4DA3-B266-DBCBFE417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86" y="2943775"/>
            <a:ext cx="10353762" cy="970450"/>
          </a:xfrm>
        </p:spPr>
        <p:txBody>
          <a:bodyPr/>
          <a:lstStyle/>
          <a:p>
            <a:r>
              <a:rPr lang="en-US" dirty="0"/>
              <a:t>Thanks </a:t>
            </a:r>
          </a:p>
        </p:txBody>
      </p:sp>
    </p:spTree>
    <p:extLst>
      <p:ext uri="{BB962C8B-B14F-4D97-AF65-F5344CB8AC3E}">
        <p14:creationId xmlns:p14="http://schemas.microsoft.com/office/powerpoint/2010/main" val="380472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E5E8C-EBA4-4ADA-BF89-05CD55455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Benign skin diseases: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8B7B0-9B87-444C-BA1C-BDE6154DE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6" y="2918729"/>
            <a:ext cx="6571525" cy="3088933"/>
          </a:xfrm>
        </p:spPr>
        <p:txBody>
          <a:bodyPr/>
          <a:lstStyle/>
          <a:p>
            <a:r>
              <a:rPr lang="en-US" dirty="0">
                <a:effectLst/>
              </a:rPr>
              <a:t>Eczema is a term describing a range of persistent skin conditions that include dryness and recurring rashes characterized by redness, itching, crusting, flaking, blistering, cracking, oozing or bleeding.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B7D5F-7748-48BD-AD57-43EB0FE71268}"/>
              </a:ext>
            </a:extLst>
          </p:cNvPr>
          <p:cNvSpPr/>
          <p:nvPr/>
        </p:nvSpPr>
        <p:spPr>
          <a:xfrm>
            <a:off x="913795" y="181003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Futura-Book"/>
              </a:rPr>
              <a:t>ECZEMA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52DD9-6BAC-4411-9C67-67EE53C66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27"/>
          <a:stretch/>
        </p:blipFill>
        <p:spPr>
          <a:xfrm>
            <a:off x="7485321" y="2357777"/>
            <a:ext cx="4274290" cy="34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2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F5D9-68B5-4B20-BE0E-146EFB22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4" y="652130"/>
            <a:ext cx="10353762" cy="97045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FFF00"/>
                </a:solidFill>
                <a:effectLst/>
              </a:rPr>
              <a:t>Clinical features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5BF56-A11C-4FAE-B752-F133EEE81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02" y="1902570"/>
            <a:ext cx="7711729" cy="4058751"/>
          </a:xfrm>
        </p:spPr>
        <p:txBody>
          <a:bodyPr>
            <a:normAutofit fontScale="85000" lnSpcReduction="20000"/>
          </a:bodyPr>
          <a:lstStyle/>
          <a:p>
            <a:pPr marL="36900" indent="0">
              <a:buNone/>
            </a:pPr>
            <a:br>
              <a:rPr lang="en-US" sz="2400" dirty="0">
                <a:solidFill>
                  <a:srgbClr val="FFFF00"/>
                </a:solidFill>
                <a:effectLst/>
              </a:rPr>
            </a:br>
            <a:r>
              <a:rPr lang="en-US" sz="2400" dirty="0">
                <a:solidFill>
                  <a:srgbClr val="FFFF00"/>
                </a:solidFill>
                <a:effectLst/>
              </a:rPr>
              <a:t>Common types of eczema include the following:</a:t>
            </a:r>
          </a:p>
          <a:p>
            <a:pPr marL="36900" indent="0">
              <a:buNone/>
            </a:pPr>
            <a:br>
              <a:rPr lang="en-US" sz="2200" dirty="0">
                <a:effectLst/>
              </a:rPr>
            </a:br>
            <a:r>
              <a:rPr lang="en-US" sz="2200" dirty="0">
                <a:effectLst/>
              </a:rPr>
              <a:t>•</a:t>
            </a:r>
            <a:r>
              <a:rPr lang="en-US" sz="2200" i="1" dirty="0">
                <a:solidFill>
                  <a:srgbClr val="00B0F0"/>
                </a:solidFill>
                <a:effectLst/>
              </a:rPr>
              <a:t>Atopic eczema </a:t>
            </a:r>
            <a:r>
              <a:rPr lang="en-US" sz="2200" dirty="0">
                <a:effectLst/>
              </a:rPr>
              <a:t>is believed to have a hereditary component (often runs in families whose members also have asthma and/or hay fever). It is particularly noticeable on face and scalp, neck, inside of elbows, behind knees and buttocks.</a:t>
            </a:r>
          </a:p>
          <a:p>
            <a:pPr marL="36900" indent="0">
              <a:buNone/>
            </a:pPr>
            <a:br>
              <a:rPr lang="en-US" sz="2200" dirty="0">
                <a:effectLst/>
              </a:rPr>
            </a:br>
            <a:r>
              <a:rPr lang="en-US" sz="2200" dirty="0">
                <a:effectLst/>
              </a:rPr>
              <a:t>•</a:t>
            </a:r>
            <a:r>
              <a:rPr lang="en-US" sz="2200" i="1" dirty="0">
                <a:solidFill>
                  <a:srgbClr val="00B0F0"/>
                </a:solidFill>
                <a:effectLst/>
              </a:rPr>
              <a:t>Contact dermatitis </a:t>
            </a:r>
            <a:r>
              <a:rPr lang="en-US" sz="2200" dirty="0">
                <a:effectLst/>
              </a:rPr>
              <a:t>is irritant (resulting from direct reaction to a solvent) or allergic.</a:t>
            </a:r>
          </a:p>
          <a:p>
            <a:pPr marL="36900" indent="0">
              <a:buNone/>
            </a:pPr>
            <a:br>
              <a:rPr lang="en-US" sz="2200" dirty="0">
                <a:effectLst/>
              </a:rPr>
            </a:br>
            <a:r>
              <a:rPr lang="en-US" sz="2200" dirty="0">
                <a:effectLst/>
              </a:rPr>
              <a:t>•</a:t>
            </a:r>
            <a:r>
              <a:rPr lang="en-US" sz="2200" i="1" dirty="0" err="1">
                <a:solidFill>
                  <a:srgbClr val="00B0F0"/>
                </a:solidFill>
                <a:effectLst/>
              </a:rPr>
              <a:t>Seborrhoeic</a:t>
            </a:r>
            <a:r>
              <a:rPr lang="en-US" sz="2200" i="1" dirty="0">
                <a:solidFill>
                  <a:srgbClr val="00B0F0"/>
                </a:solidFill>
                <a:effectLst/>
              </a:rPr>
              <a:t> dermatitis </a:t>
            </a:r>
            <a:r>
              <a:rPr lang="en-US" sz="2200" dirty="0">
                <a:effectLst/>
              </a:rPr>
              <a:t>causes dry or greasy scaling of scalp and eyebrows, scaly pimples and red patches.</a:t>
            </a:r>
            <a:br>
              <a:rPr lang="en-US" sz="2200" dirty="0">
                <a:effectLst/>
              </a:rPr>
            </a:b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73E82-28E7-4AAC-BB57-F8FE32EC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491" y="764256"/>
            <a:ext cx="3165513" cy="2106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6EA7E0-2FF7-40B6-984B-53A86ED5B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04"/>
          <a:stretch/>
        </p:blipFill>
        <p:spPr>
          <a:xfrm>
            <a:off x="9000959" y="2982887"/>
            <a:ext cx="3076575" cy="1405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0B357-B96E-45AF-A4F2-98A1BCDA1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18"/>
          <a:stretch/>
        </p:blipFill>
        <p:spPr>
          <a:xfrm>
            <a:off x="9000960" y="4452957"/>
            <a:ext cx="3026956" cy="203290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589ADFE-6837-4FA9-9791-5A3A484C885B}"/>
              </a:ext>
            </a:extLst>
          </p:cNvPr>
          <p:cNvSpPr/>
          <p:nvPr/>
        </p:nvSpPr>
        <p:spPr>
          <a:xfrm rot="1628246">
            <a:off x="7974864" y="5227091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D981196-B70D-404F-A507-A8E206D628CD}"/>
              </a:ext>
            </a:extLst>
          </p:cNvPr>
          <p:cNvSpPr/>
          <p:nvPr/>
        </p:nvSpPr>
        <p:spPr>
          <a:xfrm>
            <a:off x="8179255" y="3895067"/>
            <a:ext cx="723774" cy="484632"/>
          </a:xfrm>
          <a:prstGeom prst="rightArrow">
            <a:avLst>
              <a:gd name="adj1" fmla="val 32448"/>
              <a:gd name="adj2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5AC0087-5064-49F8-BE82-64B5E9BC71E9}"/>
              </a:ext>
            </a:extLst>
          </p:cNvPr>
          <p:cNvSpPr/>
          <p:nvPr/>
        </p:nvSpPr>
        <p:spPr>
          <a:xfrm rot="19449673">
            <a:off x="7822203" y="2237748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61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435E8-7CDA-4FA3-9A34-273989EF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018031"/>
            <a:ext cx="10353762" cy="97045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/>
              </a:rPr>
              <a:t>General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EFEE6-90AA-4027-AFB2-128F4C94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249" y="2119547"/>
            <a:ext cx="10206853" cy="3513158"/>
          </a:xfrm>
        </p:spPr>
        <p:txBody>
          <a:bodyPr>
            <a:normAutofit lnSpcReduction="10000"/>
          </a:bodyPr>
          <a:lstStyle/>
          <a:p>
            <a:r>
              <a:rPr lang="en-US" dirty="0">
                <a:effectLst/>
              </a:rPr>
              <a:t>Patch-testing, raised serum immunoglobulin E (</a:t>
            </a:r>
            <a:r>
              <a:rPr lang="en-US" dirty="0" err="1">
                <a:effectLst/>
              </a:rPr>
              <a:t>IgE</a:t>
            </a:r>
            <a:r>
              <a:rPr lang="en-US" dirty="0">
                <a:effectLst/>
              </a:rPr>
              <a:t>), eosinophilia, </a:t>
            </a:r>
            <a:r>
              <a:rPr lang="en-US" dirty="0" err="1">
                <a:effectLst/>
              </a:rPr>
              <a:t>radioallergosorbent</a:t>
            </a:r>
            <a:r>
              <a:rPr lang="en-US" dirty="0">
                <a:effectLst/>
              </a:rPr>
              <a:t> test (RAST) or paper </a:t>
            </a:r>
            <a:r>
              <a:rPr lang="en-US" dirty="0" err="1">
                <a:effectLst/>
              </a:rPr>
              <a:t>radioimmunosorbent</a:t>
            </a:r>
            <a:r>
              <a:rPr lang="en-US" dirty="0">
                <a:effectLst/>
              </a:rPr>
              <a:t> test (PRIST) may be diagnostically helpful.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r>
              <a:rPr lang="en-US" dirty="0">
                <a:effectLst/>
              </a:rPr>
              <a:t>There is </a:t>
            </a:r>
            <a:r>
              <a:rPr lang="en-US" dirty="0">
                <a:solidFill>
                  <a:srgbClr val="FFFF00"/>
                </a:solidFill>
                <a:effectLst/>
              </a:rPr>
              <a:t>no</a:t>
            </a:r>
            <a:r>
              <a:rPr lang="en-US" dirty="0">
                <a:effectLst/>
              </a:rPr>
              <a:t> known cure; treatments, which aim to control symptoms, reduce inflammation and relieve itching, include topical emollients, corticosteroids, or calcineurin inhibitors.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Ciclosporin, azathioprine or methotrexate may rarely be needed.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7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9448-DC91-4F90-A666-9E802C39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03" y="531641"/>
            <a:ext cx="10353762" cy="9704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00"/>
                </a:solidFill>
                <a:effectLst/>
              </a:rPr>
              <a:t>ACNE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60C9C-D516-4AFF-8812-74F0902B0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358" y="1870226"/>
            <a:ext cx="8575507" cy="4087998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>
                <a:solidFill>
                  <a:srgbClr val="FFFF00"/>
                </a:solidFill>
                <a:effectLst/>
              </a:rPr>
              <a:t>General aspects:</a:t>
            </a:r>
          </a:p>
          <a:p>
            <a:endParaRPr lang="en-US" sz="2100" dirty="0">
              <a:effectLst/>
            </a:endParaRPr>
          </a:p>
          <a:p>
            <a:r>
              <a:rPr lang="en-US" sz="2100" dirty="0">
                <a:effectLst/>
              </a:rPr>
              <a:t>Acne is a common skin disorder in which hair follicles become blocked with oil and hypertrophied epithelium, and is characterized by clogged pores and pimples.</a:t>
            </a:r>
          </a:p>
          <a:p>
            <a:r>
              <a:rPr lang="en-US" sz="2100" dirty="0">
                <a:effectLst/>
              </a:rPr>
              <a:t>More than four out of five people, particularly adolescent males, develop acne. </a:t>
            </a:r>
          </a:p>
          <a:p>
            <a:r>
              <a:rPr lang="en-US" sz="2100" dirty="0">
                <a:effectLst/>
              </a:rPr>
              <a:t>Several factors – including hormones, bacteria, medications such as corticosteroids, heredity and stress – play a role.</a:t>
            </a:r>
          </a:p>
          <a:p>
            <a:r>
              <a:rPr lang="en-US" sz="2100" dirty="0">
                <a:effectLst/>
              </a:rPr>
              <a:t>Many adult women experience mild to moderate acne due to hormonal changes associated with menstrual cycles, starting or stopping oral contraceptives or pregnancy.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D093E-70F4-4B73-94B9-994D596CF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318" y="2635424"/>
            <a:ext cx="2973682" cy="206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47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C943-85E2-4906-8AA2-E99D1FE75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39" y="756260"/>
            <a:ext cx="10353762" cy="97045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/>
              </a:rPr>
              <a:t>Clinical features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CE53B-B4E7-4166-A570-463E7EF67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68" y="2152468"/>
            <a:ext cx="10632950" cy="2208615"/>
          </a:xfrm>
        </p:spPr>
        <p:txBody>
          <a:bodyPr>
            <a:normAutofit lnSpcReduction="10000"/>
          </a:bodyPr>
          <a:lstStyle/>
          <a:p>
            <a:r>
              <a:rPr lang="en-US" dirty="0">
                <a:effectLst/>
              </a:rPr>
              <a:t>Pimples appear as hair follicles, become plugged with oil and dead skin cells, causing the follicle wall to bulge and produce a ‘whitehead’. </a:t>
            </a:r>
          </a:p>
          <a:p>
            <a:r>
              <a:rPr lang="en-US" dirty="0">
                <a:effectLst/>
              </a:rPr>
              <a:t>If the pore stays open and traps dirt, the plug surface </a:t>
            </a:r>
            <a:r>
              <a:rPr lang="en-US" dirty="0" err="1">
                <a:effectLst/>
              </a:rPr>
              <a:t>oxidises</a:t>
            </a:r>
            <a:r>
              <a:rPr lang="en-US" dirty="0">
                <a:effectLst/>
              </a:rPr>
              <a:t> and darkens, causing a ‘blackhead’. </a:t>
            </a:r>
          </a:p>
          <a:p>
            <a:r>
              <a:rPr lang="en-US" dirty="0">
                <a:effectLst/>
              </a:rPr>
              <a:t>Blockages and inflammation deep inside hair follicles can produce scarring and cysts. </a:t>
            </a:r>
          </a:p>
          <a:p>
            <a:r>
              <a:rPr lang="en-US" dirty="0">
                <a:effectLst/>
              </a:rPr>
              <a:t>Acne is rarely serious, but it often causes emotional distress.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D6B4B-68C2-4438-A9E7-F01191B8C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222" y="4159202"/>
            <a:ext cx="4398778" cy="24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70C92-F3E0-4DA2-88DF-7A9B12FA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765898"/>
            <a:ext cx="10353762" cy="97045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/>
              </a:rPr>
              <a:t>General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7A822-E0E0-474D-8CA3-8236FD0A8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4" y="1970818"/>
            <a:ext cx="11796157" cy="4228162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Effective lotions generally contain benzoyl peroxide or azelaic acid. 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Topical erythromycin and clindamycin are effective treatments for inflamed lesions. 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Systemic acne treatment should start with antimicrobials (tetracyclines or erythromycin).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Options for </a:t>
            </a:r>
            <a:r>
              <a:rPr lang="en-US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scarring cystic acne or acne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 fails to respond to other treatments are, in women, cyproterone acetate or isotretinoin (vitamin A analogue, only prescriptible by consultant dermatologists). For men, only isotretinoin is available.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Dermabrasion (removing the top skin layers with a rapidly rotating wire brush) may help more severe scarring.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Laser resurfacing can achieve the same effect.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931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3A921-7F01-4B4B-9CD3-B78264361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12" y="632191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PSORIASIS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14F8F-59D6-416D-B680-2C35EEDB1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30" y="2217580"/>
            <a:ext cx="7337070" cy="372255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effectLst/>
              </a:rPr>
              <a:t>General aspects: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Psoriasis is a common chronic skin disease characterized by scaling and inflammation. </a:t>
            </a:r>
          </a:p>
          <a:p>
            <a:r>
              <a:rPr lang="en-US" dirty="0">
                <a:effectLst/>
              </a:rPr>
              <a:t>Psoriasis has a strong genetic background with </a:t>
            </a:r>
            <a:r>
              <a:rPr lang="en-US" dirty="0">
                <a:solidFill>
                  <a:srgbClr val="FFFF00"/>
                </a:solidFill>
                <a:effectLst/>
              </a:rPr>
              <a:t>HLA-Cw6</a:t>
            </a:r>
            <a:r>
              <a:rPr lang="en-US" dirty="0">
                <a:effectLst/>
              </a:rPr>
              <a:t> and </a:t>
            </a:r>
            <a:r>
              <a:rPr lang="en-US" dirty="0">
                <a:solidFill>
                  <a:srgbClr val="FFFF00"/>
                </a:solidFill>
                <a:effectLst/>
              </a:rPr>
              <a:t>HLA-DR7.</a:t>
            </a:r>
            <a:r>
              <a:rPr lang="en-US" dirty="0">
                <a:effectLst/>
              </a:rPr>
              <a:t> T cells trigger inflammation, and excessive skin cell reproduction underlies the pathogenesis.</a:t>
            </a:r>
          </a:p>
          <a:p>
            <a:r>
              <a:rPr lang="en-US" dirty="0">
                <a:effectLst/>
              </a:rPr>
              <a:t>There are sometimes associations with stress and alcoholism.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DFE27-4260-4CDF-A31B-5268E303F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004" y="2018026"/>
            <a:ext cx="4125432" cy="37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091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119</TotalTime>
  <Words>1200</Words>
  <Application>Microsoft Office PowerPoint</Application>
  <PresentationFormat>Widescreen</PresentationFormat>
  <Paragraphs>86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Calisto MT</vt:lpstr>
      <vt:lpstr>Futura-Book</vt:lpstr>
      <vt:lpstr>Tahoma</vt:lpstr>
      <vt:lpstr>Times New Roman</vt:lpstr>
      <vt:lpstr>Wingdings 2</vt:lpstr>
      <vt:lpstr>Slate</vt:lpstr>
      <vt:lpstr>Office Theme</vt:lpstr>
      <vt:lpstr>SKIN DISEASES </vt:lpstr>
      <vt:lpstr>The common skin diseases are classified into: </vt:lpstr>
      <vt:lpstr>Benign skin diseases:</vt:lpstr>
      <vt:lpstr>Clinical features</vt:lpstr>
      <vt:lpstr>General management</vt:lpstr>
      <vt:lpstr>ACNE</vt:lpstr>
      <vt:lpstr>Clinical features</vt:lpstr>
      <vt:lpstr>General management</vt:lpstr>
      <vt:lpstr>PSORIASIS</vt:lpstr>
      <vt:lpstr>Clinical features</vt:lpstr>
      <vt:lpstr>General management</vt:lpstr>
      <vt:lpstr>Dental aspects </vt:lpstr>
      <vt:lpstr>SKIN CANCER</vt:lpstr>
      <vt:lpstr>PowerPoint Presentation</vt:lpstr>
      <vt:lpstr>Clinical features and management</vt:lpstr>
      <vt:lpstr>Basal cell carcinoma (BCC; rodent ulcer)</vt:lpstr>
      <vt:lpstr>PowerPoint Presentation</vt:lpstr>
      <vt:lpstr>PowerPoint Presentation</vt:lpstr>
      <vt:lpstr>Squamous cell carcinoma (SCC)</vt:lpstr>
      <vt:lpstr>PowerPoint Presentation</vt:lpstr>
      <vt:lpstr>Melanoma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 DISEASES </dc:title>
  <dc:creator>bayad Jaza</dc:creator>
  <cp:lastModifiedBy>bayad Jaza</cp:lastModifiedBy>
  <cp:revision>62</cp:revision>
  <dcterms:created xsi:type="dcterms:W3CDTF">2020-04-13T18:44:02Z</dcterms:created>
  <dcterms:modified xsi:type="dcterms:W3CDTF">2020-04-15T18:58:54Z</dcterms:modified>
</cp:coreProperties>
</file>