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57" r:id="rId4"/>
    <p:sldId id="272" r:id="rId5"/>
    <p:sldId id="280" r:id="rId6"/>
    <p:sldId id="273" r:id="rId7"/>
    <p:sldId id="258" r:id="rId8"/>
    <p:sldId id="259" r:id="rId9"/>
    <p:sldId id="260" r:id="rId10"/>
    <p:sldId id="277" r:id="rId11"/>
    <p:sldId id="278" r:id="rId12"/>
    <p:sldId id="270" r:id="rId13"/>
    <p:sldId id="264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6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E5C7-2176-4DDB-ACF2-65BDC7692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D3C0F-6EBA-40BD-9182-496E5BC5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730D-3FD7-4ECE-966A-FF5EA562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1047-31A0-4BE9-98DB-85F46D26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2C9C5-F909-4C8A-B7B4-D3E5349E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EF57D-7ABB-426E-BB48-8C2AADF3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372F-95B3-4BEA-936B-53316508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C60D3-5C1B-4B90-8539-A26F9EA6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48A00-7CB1-4814-9B52-E051C5A3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928F7-181C-4564-B619-8ECDF6C1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8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1B2F-50E6-42F4-94FC-FFC5A608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BC674-C0E7-4823-A3F5-78666393C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A5C8-4CED-4C7E-B4D4-8A643FD4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B3B04-A675-41C5-99E0-74F4EAFC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6B56-B87D-4FDF-8A29-B9B4BDC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66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BDD4-B80E-402B-9731-9A798C9E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0F7A-BA86-4398-907F-1AFA351A5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69E7C-CD26-4941-B10D-8C3143CA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AF880-52ED-4C13-85B9-C37AF152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B5C0F-BD99-4D98-A1FC-0602D812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BD42D-D61D-452C-8392-AB31DADE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9003-2204-451E-97B9-725528EB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0BED3-96FF-40A2-A7CF-33232FE22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2A696-3D00-44B3-963B-E5A624C70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87367-C097-43BB-92DD-157A1CD23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7A6B8-D148-4851-8BF9-69E59224F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67BC1-5048-479E-AD5D-2ADAF384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CAC2A-3894-48F9-BC8C-586312E2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72310-5BB7-45C8-970C-107BCBE3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8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3A60-2950-464E-BC63-5EB443D6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0A7A3-CEA9-427B-AABD-412A1F8C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744B2-A394-4ED1-9375-B979CDA8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9FDFF-0972-4287-8042-8D9F9FC8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2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203B8-9EA4-48A6-B352-4E40EBB2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24036-9022-4648-B050-3B02734C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CD53-C43E-4508-8A7E-AB759A6B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80B2-89F7-44F9-88A0-7A2751BD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59D5-2293-4EEE-A0F7-F3AF71E0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23BB4-CD2A-45D2-88EC-0272B16FA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C0294-5356-496C-95FC-2F3EDFA4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F433E-6580-4372-B7D1-B73D223E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183F5-C301-4C1F-BEAF-2A34E1AC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68B9-CD60-4750-9B20-7AB48D02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D455D-654F-4BC2-8E13-98051A47F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15F23-7324-4DD1-B510-38B41D6F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C59A3-8972-458E-BD49-CCFE4AE0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ACBE9-0377-4F4E-8A8B-3B26C7B7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5589F-B7E9-4D43-8857-61622257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10A9-7CE3-47F7-8E1D-DE00CEE2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1832A-6516-4CD9-9AAC-B8BBB0E7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FAA5-3FC6-4DC2-9F72-DC8B0861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DADA3-734D-4157-9D73-35CA6446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8B8C2-97EE-4027-8A5E-F69B7613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7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3B982-1D80-4D63-8894-16B87CF60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7B622-8B09-49EB-BD15-0425761E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D28BB-2919-4AEB-839E-8A45D16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45263-9E5D-4293-B3B7-EF13270B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7C52-9EBE-4BD3-B1E5-D9A44C0B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64F29-38F8-4134-BEE0-EC3A7756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13020-D65F-4FFD-AC47-A9D72B512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B7ABB-F196-43BC-B46C-10309B85A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A8B7-98BE-4D7A-A8E0-D94773183EB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C3CD-B64C-4F4E-8AE2-20C2B16DA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D3A3-FB9C-4DEA-81CB-F1A2D946A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5AF3-AF0C-4159-8289-07313DBFB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2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Surgical </a:t>
            </a:r>
            <a:r>
              <a:rPr lang="en-US" dirty="0" err="1"/>
              <a:t>extrcations</a:t>
            </a:r>
            <a:br>
              <a:rPr lang="en-US" dirty="0"/>
            </a:br>
            <a:r>
              <a:rPr lang="en-US" dirty="0"/>
              <a:t>( open extraction)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Advantages of Surgical Tooth extraction</a:t>
            </a:r>
          </a:p>
          <a:p>
            <a:endParaRPr lang="en-US" dirty="0"/>
          </a:p>
          <a:p>
            <a:r>
              <a:rPr lang="en-US" dirty="0"/>
              <a:t>1. Increased accessibility and </a:t>
            </a:r>
            <a:r>
              <a:rPr lang="en-US" dirty="0" err="1"/>
              <a:t>visiblity</a:t>
            </a:r>
            <a:r>
              <a:rPr lang="en-US" dirty="0"/>
              <a:t> of the operating site.</a:t>
            </a:r>
            <a:br>
              <a:rPr lang="en-US" dirty="0"/>
            </a:br>
            <a:r>
              <a:rPr lang="en-US" dirty="0"/>
              <a:t>2. Avoids unnecessary laceration of adjoining soft tissue</a:t>
            </a:r>
            <a:br>
              <a:rPr lang="en-US" dirty="0"/>
            </a:br>
            <a:r>
              <a:rPr lang="en-US" dirty="0"/>
              <a:t>3. Decreased chances of breakage of tooth</a:t>
            </a:r>
            <a:br>
              <a:rPr lang="en-US" dirty="0"/>
            </a:br>
            <a:r>
              <a:rPr lang="en-US" dirty="0"/>
              <a:t>4 Less postoperative complications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66800"/>
            <a:ext cx="8610600" cy="4419600"/>
          </a:xfrm>
        </p:spPr>
        <p:txBody>
          <a:bodyPr/>
          <a:lstStyle/>
          <a:p>
            <a:pPr algn="l"/>
            <a:r>
              <a:rPr lang="en-US" sz="4800" b="1" dirty="0"/>
              <a:t>Steps of tooth extraction: 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dirty="0"/>
              <a:t>1. Creation of a flap.</a:t>
            </a:r>
            <a:br>
              <a:rPr lang="en-US" dirty="0"/>
            </a:br>
            <a:r>
              <a:rPr lang="en-US" dirty="0"/>
              <a:t>2. Removal of bone and exposure of an adequate part of the root.</a:t>
            </a:r>
            <a:br>
              <a:rPr lang="en-US" dirty="0"/>
            </a:br>
            <a:r>
              <a:rPr lang="en-US" dirty="0"/>
              <a:t>3. Extraction of the tooth or root with elevators or forceps.</a:t>
            </a:r>
            <a:br>
              <a:rPr lang="en-US" dirty="0"/>
            </a:br>
            <a:r>
              <a:rPr lang="en-US" dirty="0"/>
              <a:t>4. Postoperative care of wound and suturing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7700" y="2048669"/>
            <a:ext cx="3657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55018"/>
            <a:ext cx="4038600" cy="277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17952"/>
            <a:ext cx="4038600" cy="24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95825" y="2167731"/>
            <a:ext cx="3943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41055" y="1481138"/>
            <a:ext cx="38708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013290"/>
            <a:ext cx="4038600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81646"/>
            <a:ext cx="4038600" cy="272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81646"/>
            <a:ext cx="4038600" cy="272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01762"/>
            <a:ext cx="4038600" cy="288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372100" y="2005806"/>
            <a:ext cx="2590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4825" y="1943894"/>
            <a:ext cx="3943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248505"/>
            <a:ext cx="4038600" cy="29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4825" y="1829594"/>
            <a:ext cx="39433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248505"/>
            <a:ext cx="4038600" cy="29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7700" y="2024856"/>
            <a:ext cx="3657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95850" y="2086769"/>
            <a:ext cx="3543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b="1" dirty="0"/>
          </a:p>
          <a:p>
            <a:r>
              <a:rPr lang="en-US" b="1" dirty="0"/>
              <a:t>Surgical extraction;</a:t>
            </a:r>
            <a:r>
              <a:rPr lang="en-US" dirty="0"/>
              <a:t> is the method by which a tooth is removed from its socket, after creating a flap and removing part of the bone that surrounds the tooth.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Surgical extraction (also called "open extraction") is a tooth removal procedure in which surgical access is required to completely remove a tooth.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00112" y="1710531"/>
            <a:ext cx="31527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67275" y="1977231"/>
            <a:ext cx="3600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709160"/>
          </a:xfrm>
        </p:spPr>
        <p:txBody>
          <a:bodyPr/>
          <a:lstStyle/>
          <a:p>
            <a:pPr algn="ctr"/>
            <a:r>
              <a:rPr lang="en-US" dirty="0"/>
              <a:t>Good Luck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Teeth of the maxilla or mandible that present unusual root morphology</a:t>
            </a:r>
          </a:p>
          <a:p>
            <a:r>
              <a:rPr lang="en-US" dirty="0"/>
              <a:t>Teeth with </a:t>
            </a:r>
            <a:r>
              <a:rPr lang="en-US" dirty="0" err="1"/>
              <a:t>hypercementosis</a:t>
            </a:r>
            <a:r>
              <a:rPr lang="en-US" dirty="0"/>
              <a:t> of root and root tip, presenting large bulbous roots.</a:t>
            </a:r>
          </a:p>
          <a:p>
            <a:r>
              <a:rPr lang="en-US" dirty="0"/>
              <a:t>􀁏 Teeth with dilaceration of root tips.</a:t>
            </a:r>
          </a:p>
          <a:p>
            <a:r>
              <a:rPr lang="en-US" dirty="0"/>
              <a:t>􀁏 Teeth with ankylosed roots or with abnormalities, e.g., dens in dente.</a:t>
            </a:r>
          </a:p>
          <a:p>
            <a:r>
              <a:rPr lang="en-US" dirty="0"/>
              <a:t>􀁏 Impacted and semi-impacted teeth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Indications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5E250-1140-4B81-AC59-FED2439C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74833"/>
            <a:ext cx="7429500" cy="57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8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62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Teeth fused with an adjacent tooth </a:t>
            </a:r>
          </a:p>
          <a:p>
            <a:r>
              <a:rPr lang="en-US" dirty="0"/>
              <a:t>Broken root tips that have remained in the alveolar bone</a:t>
            </a:r>
          </a:p>
          <a:p>
            <a:r>
              <a:rPr lang="en-US" dirty="0"/>
              <a:t>Maxillary posterior teeth, whose roots are included in the maxillary sinus .</a:t>
            </a:r>
          </a:p>
          <a:p>
            <a:r>
              <a:rPr lang="en-US" dirty="0"/>
              <a:t>Roots with periapical lesions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487" y="1676400"/>
            <a:ext cx="774640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05062" y="2253456"/>
            <a:ext cx="43338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30464"/>
            <a:ext cx="4038600" cy="262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221877"/>
            <a:ext cx="4038600" cy="304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LECTURES\Bone Cutt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26865" cy="3200400"/>
          </a:xfrm>
          <a:prstGeom prst="rect">
            <a:avLst/>
          </a:prstGeom>
          <a:noFill/>
        </p:spPr>
      </p:pic>
      <p:pic>
        <p:nvPicPr>
          <p:cNvPr id="1027" name="Picture 3" descr="D:\LECTURES\240px-rotten-tooth-large-cavity-in-molar-hopeless-progno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3976159" y="320040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250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Concourse</vt:lpstr>
      <vt:lpstr>Office Theme</vt:lpstr>
      <vt:lpstr> Surgical extrcations ( open extraction) </vt:lpstr>
      <vt:lpstr>PowerPoint Presentation</vt:lpstr>
      <vt:lpstr>Indications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of tooth extraction:   1. Creation of a flap. 2. Removal of bone and exposure of an adequate part of the root. 3. Extraction of the tooth or root with elevators or forceps. 4. Postoperative care of wound and suturing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extrcations</dc:title>
  <dc:creator>Aza</dc:creator>
  <cp:lastModifiedBy>bayad Jaza</cp:lastModifiedBy>
  <cp:revision>21</cp:revision>
  <dcterms:created xsi:type="dcterms:W3CDTF">2013-09-11T19:37:09Z</dcterms:created>
  <dcterms:modified xsi:type="dcterms:W3CDTF">2022-02-04T18:29:36Z</dcterms:modified>
</cp:coreProperties>
</file>